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28"/>
  </p:notesMasterIdLst>
  <p:sldIdLst>
    <p:sldId id="256" r:id="rId6"/>
    <p:sldId id="275" r:id="rId7"/>
    <p:sldId id="276" r:id="rId8"/>
    <p:sldId id="277" r:id="rId9"/>
    <p:sldId id="280" r:id="rId10"/>
    <p:sldId id="261" r:id="rId11"/>
    <p:sldId id="278" r:id="rId12"/>
    <p:sldId id="279" r:id="rId13"/>
    <p:sldId id="281" r:id="rId14"/>
    <p:sldId id="265" r:id="rId15"/>
    <p:sldId id="266" r:id="rId16"/>
    <p:sldId id="267" r:id="rId17"/>
    <p:sldId id="268" r:id="rId18"/>
    <p:sldId id="269" r:id="rId19"/>
    <p:sldId id="270" r:id="rId20"/>
    <p:sldId id="271" r:id="rId21"/>
    <p:sldId id="272" r:id="rId22"/>
    <p:sldId id="274" r:id="rId23"/>
    <p:sldId id="282" r:id="rId24"/>
    <p:sldId id="283" r:id="rId25"/>
    <p:sldId id="284" r:id="rId26"/>
    <p:sldId id="285" r:id="rId27"/>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76D90E82-34AE-4533-A4E0-1C29DEBC7220}" type="datetimeFigureOut">
              <a:rPr lang="en-US" smtClean="0"/>
              <a:t>11/4/2019</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A92BDD50-3A4A-4BE0-B24C-7AF30839FE5C}" type="slidenum">
              <a:rPr lang="en-US" smtClean="0"/>
              <a:t>‹#›</a:t>
            </a:fld>
            <a:endParaRPr lang="en-US"/>
          </a:p>
        </p:txBody>
      </p:sp>
    </p:spTree>
    <p:extLst>
      <p:ext uri="{BB962C8B-B14F-4D97-AF65-F5344CB8AC3E}">
        <p14:creationId xmlns:p14="http://schemas.microsoft.com/office/powerpoint/2010/main" val="2989786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2BDD50-3A4A-4BE0-B24C-7AF30839FE5C}" type="slidenum">
              <a:rPr lang="en-US" smtClean="0"/>
              <a:t>16</a:t>
            </a:fld>
            <a:endParaRPr lang="en-US"/>
          </a:p>
        </p:txBody>
      </p:sp>
    </p:spTree>
    <p:extLst>
      <p:ext uri="{BB962C8B-B14F-4D97-AF65-F5344CB8AC3E}">
        <p14:creationId xmlns:p14="http://schemas.microsoft.com/office/powerpoint/2010/main" val="2247936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D51E78-91ED-4F01-81B1-9A65CA8D350D}"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3996D-FA4B-4900-9002-B9475291DE6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D51E78-91ED-4F01-81B1-9A65CA8D350D}"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3996D-FA4B-4900-9002-B9475291DE6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D51E78-91ED-4F01-81B1-9A65CA8D350D}"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3996D-FA4B-4900-9002-B9475291DE6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AD51E78-91ED-4F01-81B1-9A65CA8D350D}"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3996D-FA4B-4900-9002-B9475291DE6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4AD51E78-91ED-4F01-81B1-9A65CA8D350D}" type="datetimeFigureOut">
              <a:rPr lang="en-US" smtClean="0"/>
              <a:t>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53996D-FA4B-4900-9002-B9475291DE6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AD51E78-91ED-4F01-81B1-9A65CA8D350D}"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53996D-FA4B-4900-9002-B9475291DE67}"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AD51E78-91ED-4F01-81B1-9A65CA8D350D}" type="datetimeFigureOut">
              <a:rPr lang="en-US" smtClean="0"/>
              <a:t>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53996D-FA4B-4900-9002-B9475291DE6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D51E78-91ED-4F01-81B1-9A65CA8D350D}" type="datetimeFigureOut">
              <a:rPr lang="en-US" smtClean="0"/>
              <a:t>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53996D-FA4B-4900-9002-B9475291DE6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D51E78-91ED-4F01-81B1-9A65CA8D350D}" type="datetimeFigureOut">
              <a:rPr lang="en-US" smtClean="0"/>
              <a:t>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53996D-FA4B-4900-9002-B9475291DE6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4AD51E78-91ED-4F01-81B1-9A65CA8D350D}" type="datetimeFigureOut">
              <a:rPr lang="en-US" smtClean="0"/>
              <a:t>11/4/2019</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C353996D-FA4B-4900-9002-B9475291DE6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D51E78-91ED-4F01-81B1-9A65CA8D350D}" type="datetimeFigureOut">
              <a:rPr lang="en-US" smtClean="0"/>
              <a:t>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53996D-FA4B-4900-9002-B9475291DE6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4AD51E78-91ED-4F01-81B1-9A65CA8D350D}" type="datetimeFigureOut">
              <a:rPr lang="en-US" smtClean="0"/>
              <a:t>11/4/2019</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C353996D-FA4B-4900-9002-B9475291DE6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latin typeface="Titr" panose="00000700000000000000" pitchFamily="2" charset="-78"/>
                <a:cs typeface="Titr" panose="00000700000000000000" pitchFamily="2" charset="-78"/>
              </a:rPr>
              <a:t>خلاصه آیین نامه کارشناسی ارشد ورودی 97</a:t>
            </a:r>
            <a:endParaRPr lang="en-US" dirty="0">
              <a:latin typeface="Titr" panose="00000700000000000000" pitchFamily="2" charset="-78"/>
              <a:cs typeface="Titr" panose="00000700000000000000" pitchFamily="2" charset="-78"/>
            </a:endParaRPr>
          </a:p>
        </p:txBody>
      </p:sp>
    </p:spTree>
    <p:extLst>
      <p:ext uri="{BB962C8B-B14F-4D97-AF65-F5344CB8AC3E}">
        <p14:creationId xmlns:p14="http://schemas.microsoft.com/office/powerpoint/2010/main" val="3884091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latin typeface="Titr" panose="00000700000000000000" pitchFamily="2" charset="-78"/>
                <a:cs typeface="Titr" panose="00000700000000000000" pitchFamily="2" charset="-78"/>
              </a:rPr>
              <a:t>ماده 16:</a:t>
            </a:r>
            <a:endParaRPr lang="en-US" dirty="0">
              <a:solidFill>
                <a:srgbClr val="0070C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395536" y="980728"/>
            <a:ext cx="8229600" cy="5040560"/>
          </a:xfrm>
        </p:spPr>
        <p:txBody>
          <a:bodyPr>
            <a:normAutofit fontScale="92500"/>
          </a:bodyPr>
          <a:lstStyle/>
          <a:p>
            <a:pPr algn="justLow" rtl="1"/>
            <a:r>
              <a:rPr lang="fa-IR" sz="2800" dirty="0" smtClean="0">
                <a:latin typeface="Nazanin" panose="00000400000000000000" pitchFamily="2" charset="-78"/>
                <a:cs typeface="B Nazanin" panose="00000400000000000000" pitchFamily="2" charset="-78"/>
              </a:rPr>
              <a:t>دانشجو می تواند با رعایت سنوات مجاز تحصیل با تایید گروه و واحد آموزشی، در دوره کارشناسی ارشد حداکثر </a:t>
            </a:r>
            <a:r>
              <a:rPr lang="fa-IR" sz="2800" dirty="0" smtClean="0">
                <a:solidFill>
                  <a:srgbClr val="FF0000"/>
                </a:solidFill>
                <a:latin typeface="Nazanin" panose="00000400000000000000" pitchFamily="2" charset="-78"/>
                <a:cs typeface="B Nazanin" panose="00000400000000000000" pitchFamily="2" charset="-78"/>
              </a:rPr>
              <a:t>یک نیمسال از مرخصی تحصیلی با احتساب </a:t>
            </a:r>
            <a:r>
              <a:rPr lang="fa-IR" sz="2800" dirty="0" smtClean="0">
                <a:latin typeface="Nazanin" panose="00000400000000000000" pitchFamily="2" charset="-78"/>
                <a:cs typeface="B Nazanin" panose="00000400000000000000" pitchFamily="2" charset="-78"/>
              </a:rPr>
              <a:t>در سنوات مجاز تحصیلی استفاده نماید.</a:t>
            </a:r>
          </a:p>
          <a:p>
            <a:pPr algn="justLow" rtl="1"/>
            <a:r>
              <a:rPr lang="fa-IR" sz="2800" dirty="0" smtClean="0">
                <a:latin typeface="Nazanin" panose="00000400000000000000" pitchFamily="2" charset="-78"/>
                <a:cs typeface="B Nazanin" panose="00000400000000000000" pitchFamily="2" charset="-78"/>
              </a:rPr>
              <a:t>تبصره1: دانشجو می تواند با رعایت سنوات مجاز تحصیلی در دوره کارشناسی ارشد حداکثر تا </a:t>
            </a:r>
            <a:r>
              <a:rPr lang="fa-IR" sz="2800" dirty="0" smtClean="0">
                <a:solidFill>
                  <a:srgbClr val="FF0000"/>
                </a:solidFill>
                <a:latin typeface="Nazanin" panose="00000400000000000000" pitchFamily="2" charset="-78"/>
                <a:cs typeface="B Nazanin" panose="00000400000000000000" pitchFamily="2" charset="-78"/>
              </a:rPr>
              <a:t>قبل از شروع کلاس های هر نیمسال </a:t>
            </a:r>
            <a:r>
              <a:rPr lang="fa-IR" sz="2800" dirty="0" smtClean="0">
                <a:latin typeface="Nazanin" panose="00000400000000000000" pitchFamily="2" charset="-78"/>
                <a:cs typeface="B Nazanin" panose="00000400000000000000" pitchFamily="2" charset="-78"/>
              </a:rPr>
              <a:t>نسبت به ارائه درخواست مرخصی تحصیلی خود در سامانه آموزشی دانشگاه و طی مراتب اقدام نماید.</a:t>
            </a:r>
          </a:p>
          <a:p>
            <a:pPr algn="justLow" rtl="1"/>
            <a:r>
              <a:rPr lang="fa-IR" sz="2800" dirty="0" smtClean="0">
                <a:latin typeface="Nazanin" panose="00000400000000000000" pitchFamily="2" charset="-78"/>
                <a:cs typeface="B Nazanin" panose="00000400000000000000" pitchFamily="2" charset="-78"/>
              </a:rPr>
              <a:t>تبصره 2، 3 و 4: مرخصی بدون احتساب در سنوات تحصیلی شامل: مرخصی زایمان، مرخصی پزشکی دانشجو و تصمیم گیری سایر مصادیق مرخصی تحصیلی (مانند ماموریت همسر و یا والدین و ...) توسط کمیسیون بررسی موارد خاص دانشگاه انجام خواهد شد.</a:t>
            </a:r>
          </a:p>
          <a:p>
            <a:pPr algn="just" rtl="1"/>
            <a:endParaRPr lang="en-US" sz="2800" dirty="0">
              <a:latin typeface="Nazanin" panose="00000400000000000000" pitchFamily="2" charset="-78"/>
              <a:cs typeface="B Nazanin" panose="00000400000000000000" pitchFamily="2" charset="-78"/>
            </a:endParaRPr>
          </a:p>
        </p:txBody>
      </p:sp>
    </p:spTree>
    <p:extLst>
      <p:ext uri="{BB962C8B-B14F-4D97-AF65-F5344CB8AC3E}">
        <p14:creationId xmlns:p14="http://schemas.microsoft.com/office/powerpoint/2010/main" val="2679752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latin typeface="Titr" panose="00000700000000000000" pitchFamily="2" charset="-78"/>
                <a:cs typeface="Titr" panose="00000700000000000000" pitchFamily="2" charset="-78"/>
              </a:rPr>
              <a:t>ماده18:</a:t>
            </a:r>
            <a:endParaRPr lang="en-US" dirty="0">
              <a:solidFill>
                <a:srgbClr val="0070C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p:txBody>
          <a:bodyPr>
            <a:normAutofit/>
          </a:bodyPr>
          <a:lstStyle/>
          <a:p>
            <a:pPr algn="just" rtl="1"/>
            <a:r>
              <a:rPr lang="fa-IR" sz="3000" dirty="0" smtClean="0">
                <a:latin typeface="Nazanin" panose="00000400000000000000" pitchFamily="2" charset="-78"/>
                <a:cs typeface="B Nazanin" panose="00000400000000000000" pitchFamily="2" charset="-78"/>
              </a:rPr>
              <a:t>دانشجوی متقاضی انصراف از تحصیل، باید شخصا درخواست انصراف خود را در پیشخوان سامانه جامع آموزشی دانشگاه ثبت و تایید کند.  پس از صدور حکم قطعی انصراف از تحصیل، دانشجو حق ادامه تحصیل در آن دوره را ندارد.</a:t>
            </a:r>
          </a:p>
          <a:p>
            <a:pPr algn="just" rtl="1"/>
            <a:r>
              <a:rPr lang="fa-IR" sz="3000" dirty="0" smtClean="0">
                <a:latin typeface="Nazanin" panose="00000400000000000000" pitchFamily="2" charset="-78"/>
                <a:cs typeface="B Nazanin" panose="00000400000000000000" pitchFamily="2" charset="-78"/>
              </a:rPr>
              <a:t>تبصره1: دانشجوی انصرافی باید به کلیه تعهداتی که در دوران تحصیل سپرده است، عمل نماید</a:t>
            </a:r>
            <a:r>
              <a:rPr lang="fa-IR" dirty="0" smtClean="0">
                <a:latin typeface="Nazanin" panose="00000400000000000000" pitchFamily="2" charset="-78"/>
                <a:cs typeface="Nazanin" panose="00000400000000000000" pitchFamily="2" charset="-78"/>
              </a:rPr>
              <a:t>.</a:t>
            </a:r>
          </a:p>
        </p:txBody>
      </p:sp>
    </p:spTree>
    <p:extLst>
      <p:ext uri="{BB962C8B-B14F-4D97-AF65-F5344CB8AC3E}">
        <p14:creationId xmlns:p14="http://schemas.microsoft.com/office/powerpoint/2010/main" val="2457639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latin typeface="Titr" panose="00000700000000000000" pitchFamily="2" charset="-78"/>
                <a:cs typeface="Titr" panose="00000700000000000000" pitchFamily="2" charset="-78"/>
              </a:rPr>
              <a:t>ماده 19:</a:t>
            </a:r>
            <a:endParaRPr lang="en-US" dirty="0">
              <a:solidFill>
                <a:srgbClr val="0070C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457200" y="1855365"/>
            <a:ext cx="8229600" cy="4525963"/>
          </a:xfrm>
        </p:spPr>
        <p:txBody>
          <a:bodyPr>
            <a:normAutofit/>
          </a:bodyPr>
          <a:lstStyle/>
          <a:p>
            <a:pPr algn="justLow" rtl="1"/>
            <a:r>
              <a:rPr lang="fa-IR" sz="3500" dirty="0" smtClean="0">
                <a:latin typeface="Nazanin" panose="00000400000000000000" pitchFamily="2" charset="-78"/>
                <a:cs typeface="B Nazanin" panose="00000400000000000000" pitchFamily="2" charset="-78"/>
              </a:rPr>
              <a:t>تصمیم گیری در مورد تقاضای بازگشت به تحصیل اخراجی یا انصرافی که بیش از یکسال از تاریخ صدور حکم اخراج یا انصرافی آنان نگذشته باشد بر عهده کمیسیون بررسی موارد خاص دانشگاه است.</a:t>
            </a:r>
            <a:endParaRPr lang="en-US" sz="3500" dirty="0">
              <a:latin typeface="Nazanin" panose="00000400000000000000" pitchFamily="2" charset="-78"/>
              <a:cs typeface="B Nazanin" panose="00000400000000000000" pitchFamily="2" charset="-78"/>
            </a:endParaRPr>
          </a:p>
        </p:txBody>
      </p:sp>
    </p:spTree>
    <p:extLst>
      <p:ext uri="{BB962C8B-B14F-4D97-AF65-F5344CB8AC3E}">
        <p14:creationId xmlns:p14="http://schemas.microsoft.com/office/powerpoint/2010/main" val="2679752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2400" dirty="0" smtClean="0">
                <a:solidFill>
                  <a:srgbClr val="0070C0"/>
                </a:solidFill>
                <a:latin typeface="Titr" panose="00000700000000000000" pitchFamily="2" charset="-78"/>
                <a:cs typeface="Titr" panose="00000700000000000000" pitchFamily="2" charset="-78"/>
              </a:rPr>
              <a:t>ماده 22:</a:t>
            </a:r>
            <a:endParaRPr lang="en-US" sz="2400" dirty="0">
              <a:solidFill>
                <a:srgbClr val="0070C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467544" y="620688"/>
            <a:ext cx="8229600" cy="5328592"/>
          </a:xfrm>
        </p:spPr>
        <p:txBody>
          <a:bodyPr>
            <a:noAutofit/>
          </a:bodyPr>
          <a:lstStyle/>
          <a:p>
            <a:pPr algn="justLow" rtl="1">
              <a:lnSpc>
                <a:spcPct val="170000"/>
              </a:lnSpc>
            </a:pPr>
            <a:r>
              <a:rPr lang="fa-IR" sz="1800" dirty="0" smtClean="0">
                <a:latin typeface="Nazanin" panose="00000400000000000000" pitchFamily="2" charset="-78"/>
                <a:cs typeface="B Nazanin" panose="00000400000000000000" pitchFamily="2" charset="-78"/>
              </a:rPr>
              <a:t>دانشجو موظف است </a:t>
            </a:r>
            <a:r>
              <a:rPr lang="fa-IR" sz="1800" dirty="0" smtClean="0">
                <a:solidFill>
                  <a:srgbClr val="FF0000"/>
                </a:solidFill>
                <a:latin typeface="Nazanin" panose="00000400000000000000" pitchFamily="2" charset="-78"/>
                <a:cs typeface="B Nazanin" panose="00000400000000000000" pitchFamily="2" charset="-78"/>
              </a:rPr>
              <a:t>قبل از شروع نیمسال سوم تحصیلی</a:t>
            </a:r>
            <a:r>
              <a:rPr lang="fa-IR" sz="1800" dirty="0" smtClean="0">
                <a:latin typeface="Nazanin" panose="00000400000000000000" pitchFamily="2" charset="-78"/>
                <a:cs typeface="B Nazanin" panose="00000400000000000000" pitchFamily="2" charset="-78"/>
              </a:rPr>
              <a:t>، موضوع پایان نامه خود را با نظر استاد راهنما و تایید گروه و واحد آموزشی انتخاب کند. </a:t>
            </a:r>
            <a:r>
              <a:rPr lang="fa-IR" sz="1800" u="sng" dirty="0" smtClean="0">
                <a:solidFill>
                  <a:srgbClr val="00B050"/>
                </a:solidFill>
                <a:latin typeface="Nazanin" panose="00000400000000000000" pitchFamily="2" charset="-78"/>
                <a:cs typeface="B Nazanin" panose="00000400000000000000" pitchFamily="2" charset="-78"/>
              </a:rPr>
              <a:t>لذا اخذ واحد پایان نامه منوط به تایید استاد راهنما، تصویب موضوع پایان نامه در شورای آموزشی واحد</a:t>
            </a:r>
            <a:r>
              <a:rPr lang="fa-IR" sz="1800" dirty="0" smtClean="0">
                <a:latin typeface="Nazanin" panose="00000400000000000000" pitchFamily="2" charset="-78"/>
                <a:cs typeface="B Nazanin" panose="00000400000000000000" pitchFamily="2" charset="-78"/>
              </a:rPr>
              <a:t> است.</a:t>
            </a:r>
          </a:p>
          <a:p>
            <a:pPr algn="justLow" rtl="1">
              <a:lnSpc>
                <a:spcPct val="170000"/>
              </a:lnSpc>
            </a:pPr>
            <a:r>
              <a:rPr lang="fa-IR" sz="1800" dirty="0" smtClean="0">
                <a:latin typeface="Nazanin" panose="00000400000000000000" pitchFamily="2" charset="-78"/>
                <a:cs typeface="B Nazanin" panose="00000400000000000000" pitchFamily="2" charset="-78"/>
              </a:rPr>
              <a:t>تبصره1: لازم است استاد راهنمای اول از اعضای هیات علمی دانشگاه انتخاب شود.</a:t>
            </a:r>
          </a:p>
          <a:p>
            <a:pPr algn="justLow" rtl="1">
              <a:lnSpc>
                <a:spcPct val="170000"/>
              </a:lnSpc>
            </a:pPr>
            <a:r>
              <a:rPr lang="fa-IR" sz="1800" dirty="0" smtClean="0">
                <a:latin typeface="Nazanin" panose="00000400000000000000" pitchFamily="2" charset="-78"/>
                <a:cs typeface="B Nazanin" panose="00000400000000000000" pitchFamily="2" charset="-78"/>
              </a:rPr>
              <a:t>در صورت نیاز و ضرورت، راهنمایی پایان نامه دانشجو توسط دو استاد راهنما با تایید گروه بلا مانع است. مشروط به اینکه </a:t>
            </a:r>
            <a:r>
              <a:rPr lang="fa-IR" sz="1800" dirty="0" smtClean="0">
                <a:solidFill>
                  <a:srgbClr val="FF0000"/>
                </a:solidFill>
                <a:latin typeface="Nazanin" panose="00000400000000000000" pitchFamily="2" charset="-78"/>
                <a:cs typeface="B Nazanin" panose="00000400000000000000" pitchFamily="2" charset="-78"/>
              </a:rPr>
              <a:t>سهم راهنمای اول از هدایت پایان نامه حداقل60% باشد.</a:t>
            </a:r>
          </a:p>
          <a:p>
            <a:pPr algn="justLow" rtl="1">
              <a:lnSpc>
                <a:spcPct val="170000"/>
              </a:lnSpc>
            </a:pPr>
            <a:r>
              <a:rPr lang="fa-IR" sz="1800" dirty="0" smtClean="0">
                <a:latin typeface="Nazanin" panose="00000400000000000000" pitchFamily="2" charset="-78"/>
                <a:cs typeface="B Nazanin" panose="00000400000000000000" pitchFamily="2" charset="-78"/>
              </a:rPr>
              <a:t>انتخاب</a:t>
            </a:r>
            <a:r>
              <a:rPr lang="fa-IR" sz="1800" dirty="0" smtClean="0">
                <a:solidFill>
                  <a:srgbClr val="FF0000"/>
                </a:solidFill>
                <a:latin typeface="Nazanin" panose="00000400000000000000" pitchFamily="2" charset="-78"/>
                <a:cs typeface="B Nazanin" panose="00000400000000000000" pitchFamily="2" charset="-78"/>
              </a:rPr>
              <a:t> استاد راهنمای دوم از بین اعضای هیات علمی و یا متخصصان حرفه ای خارج از دانشگاه </a:t>
            </a:r>
            <a:r>
              <a:rPr lang="fa-IR" sz="1800" dirty="0" smtClean="0">
                <a:latin typeface="Nazanin" panose="00000400000000000000" pitchFamily="2" charset="-78"/>
                <a:cs typeface="B Nazanin" panose="00000400000000000000" pitchFamily="2" charset="-78"/>
              </a:rPr>
              <a:t>با </a:t>
            </a:r>
            <a:r>
              <a:rPr lang="fa-IR" sz="1800" u="sng" dirty="0" smtClean="0">
                <a:latin typeface="Nazanin" panose="00000400000000000000" pitchFamily="2" charset="-78"/>
                <a:cs typeface="B Nazanin" panose="00000400000000000000" pitchFamily="2" charset="-78"/>
              </a:rPr>
              <a:t>تایید شورای گروه و واحد </a:t>
            </a:r>
            <a:r>
              <a:rPr lang="fa-IR" sz="1800" dirty="0" smtClean="0">
                <a:latin typeface="Nazanin" panose="00000400000000000000" pitchFamily="2" charset="-78"/>
                <a:cs typeface="B Nazanin" panose="00000400000000000000" pitchFamily="2" charset="-78"/>
              </a:rPr>
              <a:t>بلامانع است.</a:t>
            </a:r>
          </a:p>
          <a:p>
            <a:pPr algn="justLow" rtl="1">
              <a:lnSpc>
                <a:spcPct val="170000"/>
              </a:lnSpc>
            </a:pPr>
            <a:r>
              <a:rPr lang="fa-IR" sz="1800" dirty="0" smtClean="0">
                <a:latin typeface="Nazanin" panose="00000400000000000000" pitchFamily="2" charset="-78"/>
                <a:cs typeface="B Nazanin" panose="00000400000000000000" pitchFamily="2" charset="-78"/>
              </a:rPr>
              <a:t>تبصره2: انتخاب استاد مشاور به پیشنهاد استاد راهنما و تایید گروه و واحد آموزشی از اعضای هیات علمی گروه امکان پذیر است.</a:t>
            </a:r>
          </a:p>
          <a:p>
            <a:pPr algn="justLow" rtl="1">
              <a:lnSpc>
                <a:spcPct val="170000"/>
              </a:lnSpc>
            </a:pPr>
            <a:r>
              <a:rPr lang="fa-IR" sz="1800" dirty="0" smtClean="0">
                <a:latin typeface="Nazanin" panose="00000400000000000000" pitchFamily="2" charset="-78"/>
                <a:cs typeface="B Nazanin" panose="00000400000000000000" pitchFamily="2" charset="-78"/>
              </a:rPr>
              <a:t>انتخاب و تایید اساتید مشاور خارج از گروه و یا دانشگاه با رعایت ضوابط مصوب دانشگاه، منوط به تایید شورای گروه و شورای آموزشی واحد است.</a:t>
            </a:r>
          </a:p>
        </p:txBody>
      </p:sp>
    </p:spTree>
    <p:extLst>
      <p:ext uri="{BB962C8B-B14F-4D97-AF65-F5344CB8AC3E}">
        <p14:creationId xmlns:p14="http://schemas.microsoft.com/office/powerpoint/2010/main" val="2679752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sz="3600" dirty="0" smtClean="0">
                <a:solidFill>
                  <a:srgbClr val="0070C0"/>
                </a:solidFill>
                <a:latin typeface="Titr" panose="00000700000000000000" pitchFamily="2" charset="-78"/>
                <a:cs typeface="Titr" panose="00000700000000000000" pitchFamily="2" charset="-78"/>
              </a:rPr>
              <a:t>ماده23:</a:t>
            </a:r>
            <a:endParaRPr lang="en-US" sz="3600" dirty="0">
              <a:solidFill>
                <a:srgbClr val="0070C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539552" y="1268760"/>
            <a:ext cx="8229600" cy="4741987"/>
          </a:xfrm>
        </p:spPr>
        <p:txBody>
          <a:bodyPr>
            <a:normAutofit fontScale="70000" lnSpcReduction="20000"/>
          </a:bodyPr>
          <a:lstStyle/>
          <a:p>
            <a:pPr algn="justLow" rtl="1"/>
            <a:r>
              <a:rPr lang="fa-IR" sz="4000" dirty="0" smtClean="0">
                <a:latin typeface="Nazanin" panose="00000400000000000000" pitchFamily="2" charset="-78"/>
                <a:cs typeface="B Nazanin" panose="00000400000000000000" pitchFamily="2" charset="-78"/>
              </a:rPr>
              <a:t>دانشجو پس از تدوین پایان نامه و تایید استاد راهنما، موظف است با رعایت ضوابط دانشگاه در حضور هیات داوران از پایان نامه خود دفاع کند.</a:t>
            </a:r>
          </a:p>
          <a:p>
            <a:pPr marL="0" indent="0" algn="justLow" rtl="1">
              <a:buNone/>
            </a:pPr>
            <a:endParaRPr lang="fa-IR" sz="4000" dirty="0" smtClean="0">
              <a:latin typeface="Nazanin" panose="00000400000000000000" pitchFamily="2" charset="-78"/>
              <a:cs typeface="B Nazanin" panose="00000400000000000000" pitchFamily="2" charset="-78"/>
            </a:endParaRPr>
          </a:p>
          <a:p>
            <a:pPr algn="justLow" rtl="1"/>
            <a:r>
              <a:rPr lang="fa-IR" sz="4000" b="1" u="sng" dirty="0" smtClean="0">
                <a:latin typeface="Nazanin" panose="00000400000000000000" pitchFamily="2" charset="-78"/>
                <a:cs typeface="B Nazanin" panose="00000400000000000000" pitchFamily="2" charset="-78"/>
              </a:rPr>
              <a:t>ترکیب هیات داوران</a:t>
            </a:r>
          </a:p>
          <a:p>
            <a:pPr marL="742950" indent="-742950" algn="justLow" rtl="1">
              <a:buAutoNum type="arabicPeriod"/>
            </a:pPr>
            <a:r>
              <a:rPr lang="fa-IR" sz="4000" dirty="0" smtClean="0">
                <a:latin typeface="Nazanin" panose="00000400000000000000" pitchFamily="2" charset="-78"/>
                <a:cs typeface="B Nazanin" panose="00000400000000000000" pitchFamily="2" charset="-78"/>
              </a:rPr>
              <a:t>استاد یا اساتید راهنما و استاد یا اساتید مشاور(</a:t>
            </a:r>
            <a:r>
              <a:rPr lang="fa-IR" sz="4000" dirty="0" smtClean="0">
                <a:solidFill>
                  <a:srgbClr val="FF0000"/>
                </a:solidFill>
                <a:latin typeface="Nazanin" panose="00000400000000000000" pitchFamily="2" charset="-78"/>
                <a:cs typeface="B Nazanin" panose="00000400000000000000" pitchFamily="2" charset="-78"/>
              </a:rPr>
              <a:t>در کل یک رای)</a:t>
            </a:r>
            <a:endParaRPr lang="fa-IR" sz="4000" dirty="0" smtClean="0">
              <a:latin typeface="Nazanin" panose="00000400000000000000" pitchFamily="2" charset="-78"/>
              <a:cs typeface="B Nazanin" panose="00000400000000000000" pitchFamily="2" charset="-78"/>
            </a:endParaRPr>
          </a:p>
          <a:p>
            <a:pPr marL="742950" indent="-742950" algn="justLow" rtl="1">
              <a:buAutoNum type="arabicPeriod"/>
            </a:pPr>
            <a:r>
              <a:rPr lang="fa-IR" sz="4000" dirty="0" smtClean="0">
                <a:latin typeface="Nazanin" panose="00000400000000000000" pitchFamily="2" charset="-78"/>
                <a:cs typeface="B Nazanin" panose="00000400000000000000" pitchFamily="2" charset="-78"/>
              </a:rPr>
              <a:t>دو ممتحن (داور) </a:t>
            </a:r>
            <a:r>
              <a:rPr lang="fa-IR" sz="4000" dirty="0" smtClean="0">
                <a:solidFill>
                  <a:srgbClr val="FF0000"/>
                </a:solidFill>
                <a:latin typeface="Nazanin" panose="00000400000000000000" pitchFamily="2" charset="-78"/>
                <a:cs typeface="B Nazanin" panose="00000400000000000000" pitchFamily="2" charset="-78"/>
              </a:rPr>
              <a:t>(هر کدام یک رای) </a:t>
            </a:r>
            <a:r>
              <a:rPr lang="fa-IR" sz="4000" dirty="0" smtClean="0">
                <a:latin typeface="Nazanin" panose="00000400000000000000" pitchFamily="2" charset="-78"/>
                <a:cs typeface="B Nazanin" panose="00000400000000000000" pitchFamily="2" charset="-78"/>
              </a:rPr>
              <a:t>از بین اعضای هیات علمی یا متخصصان حرفه ای و محققان داخل یا خارج از دانشگاه</a:t>
            </a:r>
          </a:p>
          <a:p>
            <a:pPr marL="742950" indent="-742950" algn="justLow" rtl="1">
              <a:buAutoNum type="arabicPeriod"/>
            </a:pPr>
            <a:r>
              <a:rPr lang="fa-IR" sz="4000" dirty="0" smtClean="0">
                <a:latin typeface="Nazanin" panose="00000400000000000000" pitchFamily="2" charset="-78"/>
                <a:cs typeface="B Nazanin" panose="00000400000000000000" pitchFamily="2" charset="-78"/>
              </a:rPr>
              <a:t>نماینده تحصیلات تکمیلی به تشخیص معاون آموزشی واحد (بدون حق رای، جهت نظارت) </a:t>
            </a:r>
            <a:endParaRPr lang="en-US" sz="4000" dirty="0">
              <a:latin typeface="Nazanin" panose="00000400000000000000" pitchFamily="2" charset="-78"/>
              <a:cs typeface="B Nazanin" panose="00000400000000000000" pitchFamily="2" charset="-78"/>
            </a:endParaRPr>
          </a:p>
        </p:txBody>
      </p:sp>
    </p:spTree>
    <p:extLst>
      <p:ext uri="{BB962C8B-B14F-4D97-AF65-F5344CB8AC3E}">
        <p14:creationId xmlns:p14="http://schemas.microsoft.com/office/powerpoint/2010/main" val="2679752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latin typeface="Titr" panose="00000700000000000000" pitchFamily="2" charset="-78"/>
                <a:cs typeface="Titr" panose="00000700000000000000" pitchFamily="2" charset="-78"/>
              </a:rPr>
              <a:t>ماده 26:</a:t>
            </a:r>
            <a:endParaRPr lang="en-US" dirty="0">
              <a:solidFill>
                <a:srgbClr val="0070C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395536" y="836712"/>
            <a:ext cx="8229600" cy="4968552"/>
          </a:xfrm>
        </p:spPr>
        <p:txBody>
          <a:bodyPr>
            <a:noAutofit/>
          </a:bodyPr>
          <a:lstStyle/>
          <a:p>
            <a:pPr algn="justLow" rtl="1"/>
            <a:r>
              <a:rPr lang="fa-IR" sz="2200" dirty="0" smtClean="0">
                <a:latin typeface="Nazanin" panose="00000400000000000000" pitchFamily="2" charset="-78"/>
                <a:cs typeface="B Nazanin" panose="00000400000000000000" pitchFamily="2" charset="-78"/>
              </a:rPr>
              <a:t>چنانچه دانشجویی به دلیل ضعف علمی با تشخیص و پیشنهاد استاد راهنما و تایید شورای آموزشی گروه و واحد، توانایی گذراندن پایان نامه را نداشته باشد، لازم است پیشنهاد واحد آموزشی در خصوص تغییر شیوه آموزشی ـ پژوهشی به شیوه آموزشی، </a:t>
            </a:r>
            <a:r>
              <a:rPr lang="fa-IR" sz="2200" dirty="0" smtClean="0">
                <a:solidFill>
                  <a:srgbClr val="FF0000"/>
                </a:solidFill>
                <a:latin typeface="Nazanin" panose="00000400000000000000" pitchFamily="2" charset="-78"/>
                <a:cs typeface="B Nazanin" panose="00000400000000000000" pitchFamily="2" charset="-78"/>
              </a:rPr>
              <a:t>حداکثر تا پایان نیمسال چهارم </a:t>
            </a:r>
            <a:r>
              <a:rPr lang="fa-IR" sz="2200" dirty="0" smtClean="0">
                <a:latin typeface="Nazanin" panose="00000400000000000000" pitchFamily="2" charset="-78"/>
                <a:cs typeface="B Nazanin" panose="00000400000000000000" pitchFamily="2" charset="-78"/>
              </a:rPr>
              <a:t>به مدیریت خدمات آموزشی اعلام</a:t>
            </a:r>
            <a:r>
              <a:rPr lang="en-US" sz="2200" dirty="0" smtClean="0">
                <a:latin typeface="Nazanin" panose="00000400000000000000" pitchFamily="2" charset="-78"/>
                <a:cs typeface="B Nazanin" panose="00000400000000000000" pitchFamily="2" charset="-78"/>
              </a:rPr>
              <a:t> </a:t>
            </a:r>
            <a:r>
              <a:rPr lang="fa-IR" sz="2200" dirty="0" smtClean="0">
                <a:latin typeface="Nazanin" panose="00000400000000000000" pitchFamily="2" charset="-78"/>
                <a:cs typeface="B Nazanin" panose="00000400000000000000" pitchFamily="2" charset="-78"/>
              </a:rPr>
              <a:t>شود دانشجو باید در مدت مجاز تحصیل، معادل تعداد واحد پایان نامه را طبق نظر گروه آموزشی، واحد یا واحدهای درسی مرتبط را با رشته تحصیلی اخذ و با میانگین کل حداقل 14 بگذراند تا در دوره مذکور به شیوه آموزشی دانش آموخته شود. نوع شیوه دانش آموختگی در دانشنامه قید می شود.</a:t>
            </a:r>
          </a:p>
          <a:p>
            <a:pPr algn="justLow" rtl="1"/>
            <a:r>
              <a:rPr lang="fa-IR" sz="2200" dirty="0" smtClean="0">
                <a:latin typeface="Nazanin" panose="00000400000000000000" pitchFamily="2" charset="-78"/>
                <a:cs typeface="B Nazanin" panose="00000400000000000000" pitchFamily="2" charset="-78"/>
              </a:rPr>
              <a:t>تبصره2:</a:t>
            </a:r>
          </a:p>
          <a:p>
            <a:pPr marL="0" indent="0" algn="justLow" rtl="1">
              <a:buNone/>
            </a:pPr>
            <a:r>
              <a:rPr lang="fa-IR" sz="2200" dirty="0" smtClean="0">
                <a:latin typeface="Nazanin" panose="00000400000000000000" pitchFamily="2" charset="-78"/>
                <a:cs typeface="B Nazanin" panose="00000400000000000000" pitchFamily="2" charset="-78"/>
              </a:rPr>
              <a:t>چنانچه دانشجویی نتواند برای </a:t>
            </a:r>
            <a:r>
              <a:rPr lang="fa-IR" sz="2200" dirty="0" smtClean="0">
                <a:solidFill>
                  <a:srgbClr val="FF0000"/>
                </a:solidFill>
                <a:latin typeface="Nazanin" panose="00000400000000000000" pitchFamily="2" charset="-78"/>
                <a:cs typeface="B Nazanin" panose="00000400000000000000" pitchFamily="2" charset="-78"/>
              </a:rPr>
              <a:t>اولین بارحداکثر در نیمسال چهارم </a:t>
            </a:r>
            <a:r>
              <a:rPr lang="fa-IR" sz="2200" dirty="0" smtClean="0">
                <a:latin typeface="Nazanin" panose="00000400000000000000" pitchFamily="2" charset="-78"/>
                <a:cs typeface="B Nazanin" panose="00000400000000000000" pitchFamily="2" charset="-78"/>
              </a:rPr>
              <a:t>پایان نامه را اخذ نماید این شرایط از مصادیق عدم توانمندی دانشجو خواهد بود، لذا ضروری است مراتب تغییر شیوه آموزشی ـ پژوهشی به آموزشی دانشجو طی شود.</a:t>
            </a:r>
            <a:endParaRPr lang="en-US" sz="2200" dirty="0">
              <a:latin typeface="Nazanin" panose="00000400000000000000" pitchFamily="2" charset="-78"/>
              <a:cs typeface="B Nazanin" panose="00000400000000000000" pitchFamily="2" charset="-78"/>
            </a:endParaRPr>
          </a:p>
        </p:txBody>
      </p:sp>
    </p:spTree>
    <p:extLst>
      <p:ext uri="{BB962C8B-B14F-4D97-AF65-F5344CB8AC3E}">
        <p14:creationId xmlns:p14="http://schemas.microsoft.com/office/powerpoint/2010/main" val="2679752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latin typeface="Titr" panose="00000700000000000000" pitchFamily="2" charset="-78"/>
                <a:cs typeface="Titr" panose="00000700000000000000" pitchFamily="2" charset="-78"/>
              </a:rPr>
              <a:t>ماده 27:</a:t>
            </a:r>
            <a:endParaRPr lang="en-US" dirty="0">
              <a:solidFill>
                <a:srgbClr val="0070C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457200" y="1855365"/>
            <a:ext cx="8229600" cy="4525963"/>
          </a:xfrm>
        </p:spPr>
        <p:txBody>
          <a:bodyPr>
            <a:normAutofit/>
          </a:bodyPr>
          <a:lstStyle/>
          <a:p>
            <a:pPr algn="justLow" rtl="1"/>
            <a:r>
              <a:rPr lang="fa-IR" sz="3500" dirty="0" smtClean="0">
                <a:latin typeface="Nazanin" panose="00000400000000000000" pitchFamily="2" charset="-78"/>
                <a:cs typeface="B Nazanin" panose="00000400000000000000" pitchFamily="2" charset="-78"/>
              </a:rPr>
              <a:t>دانشگاه می تواند به دانشجویی که به هر دلیل نتواند دوره تحصیلی را به پایان برساند پس از تسویه حساب کامل با دانشگاه فقط گواهی گذراندن واحدهای درسی، اعطا نماید.</a:t>
            </a:r>
          </a:p>
          <a:p>
            <a:pPr marL="0" indent="0" algn="just" rtl="1">
              <a:buNone/>
            </a:pPr>
            <a:endParaRPr lang="en-US" sz="4000" dirty="0">
              <a:latin typeface="Nazanin" panose="00000400000000000000" pitchFamily="2" charset="-78"/>
              <a:cs typeface="Nazanin" panose="00000400000000000000" pitchFamily="2" charset="-78"/>
            </a:endParaRPr>
          </a:p>
        </p:txBody>
      </p:sp>
    </p:spTree>
    <p:extLst>
      <p:ext uri="{BB962C8B-B14F-4D97-AF65-F5344CB8AC3E}">
        <p14:creationId xmlns:p14="http://schemas.microsoft.com/office/powerpoint/2010/main" val="2679752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latin typeface="Titr" panose="00000700000000000000" pitchFamily="2" charset="-78"/>
                <a:cs typeface="Titr" panose="00000700000000000000" pitchFamily="2" charset="-78"/>
              </a:rPr>
              <a:t>ماده 29:</a:t>
            </a:r>
            <a:endParaRPr lang="en-US" dirty="0">
              <a:solidFill>
                <a:srgbClr val="0070C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395536" y="980728"/>
            <a:ext cx="8229600" cy="4525963"/>
          </a:xfrm>
        </p:spPr>
        <p:txBody>
          <a:bodyPr>
            <a:normAutofit/>
          </a:bodyPr>
          <a:lstStyle/>
          <a:p>
            <a:pPr algn="justLow" rtl="1"/>
            <a:r>
              <a:rPr lang="fa-IR" sz="3500" dirty="0" smtClean="0">
                <a:latin typeface="Nazanin" panose="00000400000000000000" pitchFamily="2" charset="-78"/>
                <a:cs typeface="B Nazanin" panose="00000400000000000000" pitchFamily="2" charset="-78"/>
              </a:rPr>
              <a:t>در شیوه آموزشی ـ پژوهشی، تاریخ دانش آموختگی روز دفاع از پایان نامه </a:t>
            </a:r>
            <a:r>
              <a:rPr lang="fa-IR" sz="3500" dirty="0" smtClean="0">
                <a:solidFill>
                  <a:srgbClr val="FF0000"/>
                </a:solidFill>
                <a:latin typeface="Nazanin" panose="00000400000000000000" pitchFamily="2" charset="-78"/>
                <a:cs typeface="B Nazanin" panose="00000400000000000000" pitchFamily="2" charset="-78"/>
              </a:rPr>
              <a:t>(با درجه حداقل متوسط)، </a:t>
            </a:r>
            <a:r>
              <a:rPr lang="fa-IR" sz="3500" dirty="0" smtClean="0">
                <a:latin typeface="Nazanin" panose="00000400000000000000" pitchFamily="2" charset="-78"/>
                <a:cs typeface="B Nazanin" panose="00000400000000000000" pitchFamily="2" charset="-78"/>
              </a:rPr>
              <a:t>است.</a:t>
            </a:r>
          </a:p>
          <a:p>
            <a:pPr marL="0" indent="0" algn="justLow" rtl="1">
              <a:buNone/>
            </a:pPr>
            <a:r>
              <a:rPr lang="fa-IR" sz="3500" b="1" dirty="0" smtClean="0">
                <a:latin typeface="Nazanin" panose="00000400000000000000" pitchFamily="2" charset="-78"/>
                <a:cs typeface="B Nazanin" panose="00000400000000000000" pitchFamily="2" charset="-78"/>
              </a:rPr>
              <a:t>تبصره 1: </a:t>
            </a:r>
            <a:r>
              <a:rPr lang="fa-IR" sz="3500" dirty="0" smtClean="0">
                <a:latin typeface="Nazanin" panose="00000400000000000000" pitchFamily="2" charset="-78"/>
                <a:cs typeface="B Nazanin" panose="00000400000000000000" pitchFamily="2" charset="-78"/>
              </a:rPr>
              <a:t>دانشجو ملزم است پس از دفاع، مدارک مورد نظر واحد آموزشی را به اداره آموزش واحد در بازه زمانی مورد نظر آموزش واحد تحویل نماید.</a:t>
            </a:r>
            <a:endParaRPr lang="en-US" sz="3500" dirty="0">
              <a:latin typeface="Nazanin" panose="00000400000000000000" pitchFamily="2" charset="-78"/>
              <a:cs typeface="B Nazanin" panose="00000400000000000000" pitchFamily="2" charset="-78"/>
            </a:endParaRPr>
          </a:p>
        </p:txBody>
      </p:sp>
    </p:spTree>
    <p:extLst>
      <p:ext uri="{BB962C8B-B14F-4D97-AF65-F5344CB8AC3E}">
        <p14:creationId xmlns:p14="http://schemas.microsoft.com/office/powerpoint/2010/main" val="2679752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latin typeface="Titr" panose="00000700000000000000" pitchFamily="2" charset="-78"/>
                <a:cs typeface="Titr" panose="00000700000000000000" pitchFamily="2" charset="-78"/>
              </a:rPr>
              <a:t>ماده 30:</a:t>
            </a:r>
            <a:endParaRPr lang="en-US" dirty="0">
              <a:solidFill>
                <a:srgbClr val="0070C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539552" y="1340768"/>
            <a:ext cx="8229600" cy="4525963"/>
          </a:xfrm>
        </p:spPr>
        <p:txBody>
          <a:bodyPr>
            <a:normAutofit/>
          </a:bodyPr>
          <a:lstStyle/>
          <a:p>
            <a:pPr algn="justLow" rtl="1"/>
            <a:r>
              <a:rPr lang="fa-IR" sz="3500" dirty="0" smtClean="0">
                <a:latin typeface="Nazanin" panose="00000400000000000000" pitchFamily="2" charset="-78"/>
                <a:cs typeface="B Nazanin" panose="00000400000000000000" pitchFamily="2" charset="-78"/>
              </a:rPr>
              <a:t>در شیوه آموزشی تاریخ دانش آموختگی تاریخ تایید نهایی </a:t>
            </a:r>
            <a:r>
              <a:rPr lang="fa-IR" sz="3500" dirty="0" smtClean="0">
                <a:solidFill>
                  <a:srgbClr val="FF0000"/>
                </a:solidFill>
                <a:latin typeface="Nazanin" panose="00000400000000000000" pitchFamily="2" charset="-78"/>
                <a:cs typeface="B Nazanin" panose="00000400000000000000" pitchFamily="2" charset="-78"/>
              </a:rPr>
              <a:t>(قفل نمره) </a:t>
            </a:r>
            <a:r>
              <a:rPr lang="fa-IR" sz="3500" dirty="0" smtClean="0">
                <a:latin typeface="Nazanin" panose="00000400000000000000" pitchFamily="2" charset="-78"/>
                <a:cs typeface="B Nazanin" panose="00000400000000000000" pitchFamily="2" charset="-78"/>
              </a:rPr>
              <a:t>آخرین نمره در سامانه جامع آموزشی دانشگاه است.</a:t>
            </a:r>
            <a:endParaRPr lang="en-US" sz="3500" dirty="0">
              <a:latin typeface="Nazanin" panose="00000400000000000000" pitchFamily="2" charset="-78"/>
              <a:cs typeface="B Nazanin" panose="00000400000000000000" pitchFamily="2" charset="-78"/>
            </a:endParaRPr>
          </a:p>
        </p:txBody>
      </p:sp>
    </p:spTree>
    <p:extLst>
      <p:ext uri="{BB962C8B-B14F-4D97-AF65-F5344CB8AC3E}">
        <p14:creationId xmlns:p14="http://schemas.microsoft.com/office/powerpoint/2010/main" val="2679752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9532" y="332656"/>
            <a:ext cx="8460940" cy="60012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36495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latin typeface="Titr" panose="00000700000000000000" pitchFamily="2" charset="-78"/>
                <a:cs typeface="Titr" panose="00000700000000000000" pitchFamily="2" charset="-78"/>
              </a:rPr>
              <a:t>ماده 10:</a:t>
            </a:r>
            <a:endParaRPr lang="en-US" dirty="0">
              <a:solidFill>
                <a:srgbClr val="0070C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p:txBody>
          <a:bodyPr>
            <a:noAutofit/>
          </a:bodyPr>
          <a:lstStyle/>
          <a:p>
            <a:pPr algn="justLow" rtl="1"/>
            <a:r>
              <a:rPr lang="fa-IR" sz="3000" dirty="0" smtClean="0">
                <a:latin typeface="Nazanin" panose="00000400000000000000" pitchFamily="2" charset="-78"/>
                <a:cs typeface="B Nazanin" panose="00000400000000000000" pitchFamily="2" charset="-78"/>
              </a:rPr>
              <a:t>مدت مجاز تحصیل در دوره کارشناسی ارشد </a:t>
            </a:r>
            <a:r>
              <a:rPr lang="fa-IR" sz="3000" dirty="0" smtClean="0">
                <a:solidFill>
                  <a:srgbClr val="FF0000"/>
                </a:solidFill>
                <a:latin typeface="Nazanin" panose="00000400000000000000" pitchFamily="2" charset="-78"/>
                <a:cs typeface="B Nazanin" panose="00000400000000000000" pitchFamily="2" charset="-78"/>
              </a:rPr>
              <a:t>دو سال (چهار نیمسال)</a:t>
            </a:r>
            <a:r>
              <a:rPr lang="fa-IR" sz="3000" dirty="0" smtClean="0">
                <a:latin typeface="Nazanin" panose="00000400000000000000" pitchFamily="2" charset="-78"/>
                <a:cs typeface="B Nazanin" panose="00000400000000000000" pitchFamily="2" charset="-78"/>
              </a:rPr>
              <a:t> است در صورتی که دانشجو در مدت مقرر دانش آموخته نگردد موسسه اختیار دارد مدت تحصیل وی را حداکثر تا </a:t>
            </a:r>
            <a:r>
              <a:rPr lang="fa-IR" sz="3000" dirty="0" smtClean="0">
                <a:solidFill>
                  <a:srgbClr val="FF0000"/>
                </a:solidFill>
                <a:latin typeface="Nazanin" panose="00000400000000000000" pitchFamily="2" charset="-78"/>
                <a:cs typeface="B Nazanin" panose="00000400000000000000" pitchFamily="2" charset="-78"/>
              </a:rPr>
              <a:t>یک نیمسال </a:t>
            </a:r>
            <a:r>
              <a:rPr lang="fa-IR" sz="3000" dirty="0" smtClean="0">
                <a:latin typeface="Nazanin" panose="00000400000000000000" pitchFamily="2" charset="-78"/>
                <a:cs typeface="B Nazanin" panose="00000400000000000000" pitchFamily="2" charset="-78"/>
              </a:rPr>
              <a:t>افزایش</a:t>
            </a:r>
            <a:r>
              <a:rPr lang="fa-IR" sz="3000" dirty="0" smtClean="0">
                <a:solidFill>
                  <a:srgbClr val="FF0000"/>
                </a:solidFill>
                <a:latin typeface="Nazanin" panose="00000400000000000000" pitchFamily="2" charset="-78"/>
                <a:cs typeface="B Nazanin" panose="00000400000000000000" pitchFamily="2" charset="-78"/>
              </a:rPr>
              <a:t> </a:t>
            </a:r>
            <a:r>
              <a:rPr lang="fa-IR" sz="3000" dirty="0" smtClean="0">
                <a:latin typeface="Nazanin" panose="00000400000000000000" pitchFamily="2" charset="-78"/>
                <a:cs typeface="B Nazanin" panose="00000400000000000000" pitchFamily="2" charset="-78"/>
              </a:rPr>
              <a:t>دهد. افزایش سنوات تحصیلی در نیمسال اول به صورت رایگان و در نیمسال دوم با دریافت هزینه انجام می شود. چنانچه دانشجو در این مدت دانش آموخته نگردد از ادامه تحصیل محروم است.</a:t>
            </a:r>
            <a:endParaRPr lang="en-US" sz="3000" dirty="0">
              <a:latin typeface="Nazanin" panose="00000400000000000000" pitchFamily="2" charset="-78"/>
              <a:cs typeface="B Nazanin" panose="00000400000000000000" pitchFamily="2" charset="-78"/>
            </a:endParaRPr>
          </a:p>
        </p:txBody>
      </p:sp>
    </p:spTree>
    <p:extLst>
      <p:ext uri="{BB962C8B-B14F-4D97-AF65-F5344CB8AC3E}">
        <p14:creationId xmlns:p14="http://schemas.microsoft.com/office/powerpoint/2010/main" val="1839972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404664"/>
            <a:ext cx="7848872" cy="6048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val 3"/>
          <p:cNvSpPr/>
          <p:nvPr/>
        </p:nvSpPr>
        <p:spPr>
          <a:xfrm>
            <a:off x="6027937" y="1781693"/>
            <a:ext cx="154871" cy="20690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541862" y="2123485"/>
            <a:ext cx="216024" cy="1080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788024" y="1340768"/>
            <a:ext cx="1584176" cy="400110"/>
          </a:xfrm>
          <a:prstGeom prst="rect">
            <a:avLst/>
          </a:prstGeom>
          <a:noFill/>
        </p:spPr>
        <p:txBody>
          <a:bodyPr wrap="square" rtlCol="0">
            <a:spAutoFit/>
          </a:bodyPr>
          <a:lstStyle/>
          <a:p>
            <a:pPr algn="ctr"/>
            <a:r>
              <a:rPr lang="fa-IR" sz="2000" dirty="0" smtClean="0">
                <a:solidFill>
                  <a:srgbClr val="FF0000"/>
                </a:solidFill>
                <a:cs typeface="2  Titr" panose="00000700000000000000" pitchFamily="2" charset="-78"/>
              </a:rPr>
              <a:t>تایید و ارسال</a:t>
            </a:r>
            <a:endParaRPr lang="en-US" sz="2000" dirty="0">
              <a:solidFill>
                <a:srgbClr val="FF0000"/>
              </a:solidFill>
              <a:cs typeface="2  Titr" panose="00000700000000000000" pitchFamily="2" charset="-78"/>
            </a:endParaRPr>
          </a:p>
        </p:txBody>
      </p:sp>
      <p:sp>
        <p:nvSpPr>
          <p:cNvPr id="9" name="Oval 8"/>
          <p:cNvSpPr/>
          <p:nvPr/>
        </p:nvSpPr>
        <p:spPr>
          <a:xfrm>
            <a:off x="6589213" y="3994951"/>
            <a:ext cx="143027" cy="15412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857786" y="4221088"/>
            <a:ext cx="1584176" cy="400110"/>
          </a:xfrm>
          <a:prstGeom prst="rect">
            <a:avLst/>
          </a:prstGeom>
          <a:noFill/>
        </p:spPr>
        <p:txBody>
          <a:bodyPr wrap="square" rtlCol="0">
            <a:spAutoFit/>
          </a:bodyPr>
          <a:lstStyle/>
          <a:p>
            <a:pPr algn="ctr"/>
            <a:r>
              <a:rPr lang="fa-IR" sz="2000" dirty="0" smtClean="0">
                <a:solidFill>
                  <a:srgbClr val="FF0000"/>
                </a:solidFill>
                <a:cs typeface="2  Titr" panose="00000700000000000000" pitchFamily="2" charset="-78"/>
              </a:rPr>
              <a:t>گردش کا ر</a:t>
            </a:r>
            <a:endParaRPr lang="en-US" sz="2000" dirty="0">
              <a:solidFill>
                <a:srgbClr val="FF0000"/>
              </a:solidFill>
              <a:cs typeface="2  Titr" panose="00000700000000000000" pitchFamily="2" charset="-78"/>
            </a:endParaRPr>
          </a:p>
        </p:txBody>
      </p:sp>
    </p:spTree>
    <p:extLst>
      <p:ext uri="{BB962C8B-B14F-4D97-AF65-F5344CB8AC3E}">
        <p14:creationId xmlns:p14="http://schemas.microsoft.com/office/powerpoint/2010/main" val="38573935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332656"/>
            <a:ext cx="7632848" cy="61062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884468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r>
              <a:rPr lang="fa-IR" sz="2400" dirty="0" smtClean="0">
                <a:cs typeface="2  Titr" panose="00000700000000000000" pitchFamily="2" charset="-78"/>
              </a:rPr>
              <a:t>به کانال آموزش دانشکده علوم تربیتی و رودانشناسی بپیوندید</a:t>
            </a:r>
          </a:p>
          <a:p>
            <a:pPr algn="ctr"/>
            <a:endParaRPr lang="fa-IR" sz="2400" dirty="0" smtClean="0">
              <a:cs typeface="2  Titr" panose="00000700000000000000" pitchFamily="2" charset="-78"/>
            </a:endParaRPr>
          </a:p>
          <a:p>
            <a:pPr algn="ctr"/>
            <a:r>
              <a:rPr lang="en-US" sz="4000" dirty="0" smtClean="0">
                <a:solidFill>
                  <a:srgbClr val="FF0000"/>
                </a:solidFill>
                <a:cs typeface="2  Titr" panose="00000700000000000000" pitchFamily="2" charset="-78"/>
              </a:rPr>
              <a:t>@</a:t>
            </a:r>
            <a:r>
              <a:rPr lang="en-US" sz="4000" dirty="0" err="1" smtClean="0">
                <a:solidFill>
                  <a:srgbClr val="FF0000"/>
                </a:solidFill>
                <a:cs typeface="2  Titr" panose="00000700000000000000" pitchFamily="2" charset="-78"/>
              </a:rPr>
              <a:t>edufepsbu</a:t>
            </a:r>
            <a:endParaRPr lang="fa-IR" sz="4000" dirty="0">
              <a:solidFill>
                <a:srgbClr val="FF0000"/>
              </a:solidFill>
              <a:cs typeface="2  Titr" panose="00000700000000000000" pitchFamily="2" charset="-78"/>
            </a:endParaRPr>
          </a:p>
        </p:txBody>
      </p:sp>
    </p:spTree>
    <p:extLst>
      <p:ext uri="{BB962C8B-B14F-4D97-AF65-F5344CB8AC3E}">
        <p14:creationId xmlns:p14="http://schemas.microsoft.com/office/powerpoint/2010/main" val="1126622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latin typeface="Titr" panose="00000700000000000000" pitchFamily="2" charset="-78"/>
                <a:cs typeface="Titr" panose="00000700000000000000" pitchFamily="2" charset="-78"/>
              </a:rPr>
              <a:t>ماده 11:</a:t>
            </a:r>
            <a:endParaRPr lang="en-US" dirty="0">
              <a:solidFill>
                <a:srgbClr val="0070C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251520" y="980728"/>
            <a:ext cx="8229600" cy="4525963"/>
          </a:xfrm>
        </p:spPr>
        <p:txBody>
          <a:bodyPr>
            <a:normAutofit/>
          </a:bodyPr>
          <a:lstStyle/>
          <a:p>
            <a:pPr algn="justLow" rtl="1"/>
            <a:r>
              <a:rPr lang="fa-IR" sz="3000" dirty="0" smtClean="0">
                <a:latin typeface="Nazanin" panose="00000400000000000000" pitchFamily="2" charset="-78"/>
                <a:cs typeface="B Nazanin" panose="00000400000000000000" pitchFamily="2" charset="-78"/>
              </a:rPr>
              <a:t>تعداد واحدهای درسی در دوره کارشناسی ارشد </a:t>
            </a:r>
            <a:r>
              <a:rPr lang="fa-IR" sz="3000" dirty="0" smtClean="0">
                <a:solidFill>
                  <a:srgbClr val="FF0000"/>
                </a:solidFill>
                <a:latin typeface="Nazanin" panose="00000400000000000000" pitchFamily="2" charset="-78"/>
                <a:cs typeface="B Nazanin" panose="00000400000000000000" pitchFamily="2" charset="-78"/>
              </a:rPr>
              <a:t>حداقل 28 </a:t>
            </a:r>
            <a:r>
              <a:rPr lang="fa-IR" sz="3000" dirty="0" smtClean="0">
                <a:latin typeface="Nazanin" panose="00000400000000000000" pitchFamily="2" charset="-78"/>
                <a:cs typeface="B Nazanin" panose="00000400000000000000" pitchFamily="2" charset="-78"/>
              </a:rPr>
              <a:t>و </a:t>
            </a:r>
            <a:r>
              <a:rPr lang="fa-IR" sz="3000" dirty="0" smtClean="0">
                <a:solidFill>
                  <a:srgbClr val="FF0000"/>
                </a:solidFill>
                <a:latin typeface="Nazanin" panose="00000400000000000000" pitchFamily="2" charset="-78"/>
                <a:cs typeface="B Nazanin" panose="00000400000000000000" pitchFamily="2" charset="-78"/>
              </a:rPr>
              <a:t>حداکثر 32 واحد </a:t>
            </a:r>
            <a:r>
              <a:rPr lang="fa-IR" sz="3000" dirty="0" smtClean="0">
                <a:latin typeface="Nazanin" panose="00000400000000000000" pitchFamily="2" charset="-78"/>
                <a:cs typeface="B Nazanin" panose="00000400000000000000" pitchFamily="2" charset="-78"/>
              </a:rPr>
              <a:t>است که از این تعداد در شیوه آموزشی ـ پژوهشی </a:t>
            </a:r>
            <a:r>
              <a:rPr lang="fa-IR" sz="3000" dirty="0" smtClean="0">
                <a:solidFill>
                  <a:srgbClr val="FF0000"/>
                </a:solidFill>
                <a:latin typeface="Nazanin" panose="00000400000000000000" pitchFamily="2" charset="-78"/>
                <a:cs typeface="B Nazanin" panose="00000400000000000000" pitchFamily="2" charset="-78"/>
              </a:rPr>
              <a:t>4 تا 6 واحد </a:t>
            </a:r>
            <a:r>
              <a:rPr lang="fa-IR" sz="3000" dirty="0" smtClean="0">
                <a:latin typeface="Nazanin" panose="00000400000000000000" pitchFamily="2" charset="-78"/>
                <a:cs typeface="B Nazanin" panose="00000400000000000000" pitchFamily="2" charset="-78"/>
              </a:rPr>
              <a:t>مربوط به </a:t>
            </a:r>
            <a:r>
              <a:rPr lang="fa-IR" sz="3000" dirty="0" smtClean="0">
                <a:solidFill>
                  <a:srgbClr val="FF0000"/>
                </a:solidFill>
                <a:latin typeface="Nazanin" panose="00000400000000000000" pitchFamily="2" charset="-78"/>
                <a:cs typeface="B Nazanin" panose="00000400000000000000" pitchFamily="2" charset="-78"/>
              </a:rPr>
              <a:t>پایان نامه </a:t>
            </a:r>
            <a:r>
              <a:rPr lang="fa-IR" sz="3000" dirty="0" smtClean="0">
                <a:latin typeface="Nazanin" panose="00000400000000000000" pitchFamily="2" charset="-78"/>
                <a:cs typeface="B Nazanin" panose="00000400000000000000" pitchFamily="2" charset="-78"/>
              </a:rPr>
              <a:t>است دانشجو در هر نیمسال تحصیلی </a:t>
            </a:r>
            <a:r>
              <a:rPr lang="fa-IR" sz="3000" dirty="0" smtClean="0">
                <a:solidFill>
                  <a:srgbClr val="FF0000"/>
                </a:solidFill>
                <a:latin typeface="Nazanin" panose="00000400000000000000" pitchFamily="2" charset="-78"/>
                <a:cs typeface="B Nazanin" panose="00000400000000000000" pitchFamily="2" charset="-78"/>
              </a:rPr>
              <a:t>حداقل 8 </a:t>
            </a:r>
            <a:r>
              <a:rPr lang="fa-IR" sz="3000" dirty="0" smtClean="0">
                <a:latin typeface="Nazanin" panose="00000400000000000000" pitchFamily="2" charset="-78"/>
                <a:cs typeface="B Nazanin" panose="00000400000000000000" pitchFamily="2" charset="-78"/>
              </a:rPr>
              <a:t>و </a:t>
            </a:r>
            <a:r>
              <a:rPr lang="fa-IR" sz="3000" dirty="0" smtClean="0">
                <a:solidFill>
                  <a:srgbClr val="FF0000"/>
                </a:solidFill>
                <a:latin typeface="Nazanin" panose="00000400000000000000" pitchFamily="2" charset="-78"/>
                <a:cs typeface="B Nazanin" panose="00000400000000000000" pitchFamily="2" charset="-78"/>
              </a:rPr>
              <a:t>حداکثر 14</a:t>
            </a:r>
            <a:r>
              <a:rPr lang="fa-IR" sz="3000" dirty="0" smtClean="0">
                <a:latin typeface="Nazanin" panose="00000400000000000000" pitchFamily="2" charset="-78"/>
                <a:cs typeface="B Nazanin" panose="00000400000000000000" pitchFamily="2" charset="-78"/>
              </a:rPr>
              <a:t> واحد درسی انتخاب می کند. دانشجو در آخرین نیمسال تحصیلی از شرط اخذ حداقل واحد آموزشی معاف است . دانشجویان شیوه آموزشی پژوهشی موظف اند از زمان اخذ پایان نامه در هر نیمسال تحصیلی واحد پایان نامه را اخذ نمایند.</a:t>
            </a:r>
          </a:p>
        </p:txBody>
      </p:sp>
    </p:spTree>
    <p:extLst>
      <p:ext uri="{BB962C8B-B14F-4D97-AF65-F5344CB8AC3E}">
        <p14:creationId xmlns:p14="http://schemas.microsoft.com/office/powerpoint/2010/main" val="2739381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latin typeface="Titr" panose="00000700000000000000" pitchFamily="2" charset="-78"/>
                <a:cs typeface="Titr" panose="00000700000000000000" pitchFamily="2" charset="-78"/>
              </a:rPr>
              <a:t>ماده 12:</a:t>
            </a:r>
            <a:endParaRPr lang="en-US" dirty="0">
              <a:solidFill>
                <a:srgbClr val="0070C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323528" y="1196752"/>
            <a:ext cx="8229600" cy="4525963"/>
          </a:xfrm>
        </p:spPr>
        <p:txBody>
          <a:bodyPr>
            <a:normAutofit/>
          </a:bodyPr>
          <a:lstStyle/>
          <a:p>
            <a:pPr algn="justLow" rtl="1"/>
            <a:r>
              <a:rPr lang="fa-IR" sz="3000" dirty="0" smtClean="0">
                <a:latin typeface="Nazanin" panose="00000400000000000000" pitchFamily="2" charset="-78"/>
                <a:cs typeface="B Nazanin" panose="00000400000000000000" pitchFamily="2" charset="-78"/>
              </a:rPr>
              <a:t>تعداد واحدهای دروس جبرانی به تشخیص گروه آموزشی </a:t>
            </a:r>
            <a:r>
              <a:rPr lang="fa-IR" sz="3000" dirty="0" smtClean="0">
                <a:solidFill>
                  <a:srgbClr val="FF0000"/>
                </a:solidFill>
                <a:latin typeface="Nazanin" panose="00000400000000000000" pitchFamily="2" charset="-78"/>
                <a:cs typeface="B Nazanin" panose="00000400000000000000" pitchFamily="2" charset="-78"/>
              </a:rPr>
              <a:t>حداکثر 12 واحد </a:t>
            </a:r>
            <a:r>
              <a:rPr lang="fa-IR" sz="3000" dirty="0" smtClean="0">
                <a:latin typeface="Nazanin" panose="00000400000000000000" pitchFamily="2" charset="-78"/>
                <a:cs typeface="B Nazanin" panose="00000400000000000000" pitchFamily="2" charset="-78"/>
              </a:rPr>
              <a:t>است. کسب </a:t>
            </a:r>
            <a:r>
              <a:rPr lang="fa-IR" sz="3000" dirty="0" smtClean="0">
                <a:solidFill>
                  <a:srgbClr val="FF0000"/>
                </a:solidFill>
                <a:latin typeface="Nazanin" panose="00000400000000000000" pitchFamily="2" charset="-78"/>
                <a:cs typeface="B Nazanin" panose="00000400000000000000" pitchFamily="2" charset="-78"/>
              </a:rPr>
              <a:t>نمره قبولی 12</a:t>
            </a:r>
            <a:r>
              <a:rPr lang="fa-IR" sz="3000" dirty="0" smtClean="0">
                <a:latin typeface="Nazanin" panose="00000400000000000000" pitchFamily="2" charset="-78"/>
                <a:cs typeface="B Nazanin" panose="00000400000000000000" pitchFamily="2" charset="-78"/>
              </a:rPr>
              <a:t> در دروس جبرانی الزامی است ولی نمره مذکور در میانگین نیمسال و کل دانشجو محاسبه نمی شود و هزینه این دروس از دانشجو دریافت می شود به ازای گذراندن </a:t>
            </a:r>
            <a:r>
              <a:rPr lang="fa-IR" sz="3000" dirty="0" smtClean="0">
                <a:solidFill>
                  <a:srgbClr val="FF0000"/>
                </a:solidFill>
                <a:latin typeface="Nazanin" panose="00000400000000000000" pitchFamily="2" charset="-78"/>
                <a:cs typeface="B Nazanin" panose="00000400000000000000" pitchFamily="2" charset="-78"/>
              </a:rPr>
              <a:t>8-12 </a:t>
            </a:r>
            <a:r>
              <a:rPr lang="fa-IR" sz="3000" dirty="0" smtClean="0">
                <a:latin typeface="Nazanin" panose="00000400000000000000" pitchFamily="2" charset="-78"/>
                <a:cs typeface="B Nazanin" panose="00000400000000000000" pitchFamily="2" charset="-78"/>
              </a:rPr>
              <a:t>واحد</a:t>
            </a:r>
            <a:r>
              <a:rPr lang="fa-IR" sz="3000" dirty="0" smtClean="0">
                <a:solidFill>
                  <a:srgbClr val="FF0000"/>
                </a:solidFill>
                <a:latin typeface="Nazanin" panose="00000400000000000000" pitchFamily="2" charset="-78"/>
                <a:cs typeface="B Nazanin" panose="00000400000000000000" pitchFamily="2" charset="-78"/>
              </a:rPr>
              <a:t> </a:t>
            </a:r>
            <a:r>
              <a:rPr lang="fa-IR" sz="3000" dirty="0" smtClean="0">
                <a:latin typeface="Nazanin" panose="00000400000000000000" pitchFamily="2" charset="-78"/>
                <a:cs typeface="B Nazanin" panose="00000400000000000000" pitchFamily="2" charset="-78"/>
              </a:rPr>
              <a:t>دروس جبرانی، یک نیمسال به طول سنوات تحصیلی مجاز دانشجو افزوده می شود.</a:t>
            </a:r>
            <a:endParaRPr lang="en-US" sz="3000" dirty="0">
              <a:latin typeface="Nazanin" panose="00000400000000000000" pitchFamily="2" charset="-78"/>
              <a:cs typeface="B Nazanin" panose="00000400000000000000" pitchFamily="2" charset="-78"/>
            </a:endParaRPr>
          </a:p>
        </p:txBody>
      </p:sp>
    </p:spTree>
    <p:extLst>
      <p:ext uri="{BB962C8B-B14F-4D97-AF65-F5344CB8AC3E}">
        <p14:creationId xmlns:p14="http://schemas.microsoft.com/office/powerpoint/2010/main" val="3008568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2060"/>
                </a:solidFill>
                <a:latin typeface="Titr" panose="00000700000000000000" pitchFamily="2" charset="-78"/>
                <a:cs typeface="Titr" panose="00000700000000000000" pitchFamily="2" charset="-78"/>
              </a:rPr>
              <a:t>ماده 7:</a:t>
            </a:r>
            <a:endParaRPr lang="en-US" dirty="0">
              <a:solidFill>
                <a:srgbClr val="00206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611560" y="836712"/>
            <a:ext cx="8229600" cy="4525963"/>
          </a:xfrm>
        </p:spPr>
        <p:txBody>
          <a:bodyPr>
            <a:normAutofit/>
          </a:bodyPr>
          <a:lstStyle/>
          <a:p>
            <a:pPr algn="justLow" rtl="1"/>
            <a:r>
              <a:rPr lang="fa-IR" sz="4000" dirty="0" smtClean="0">
                <a:latin typeface="Nazanin" panose="00000400000000000000" pitchFamily="2" charset="-78"/>
                <a:cs typeface="B Nazanin" panose="00000400000000000000" pitchFamily="2" charset="-78"/>
              </a:rPr>
              <a:t>آموزش رایگان برای هر دانشجو، در دوره کارشناسی ارشد صرفا یکبار امکان پذیر است دانشجو، در صورت حذف غیرموجه درس یا عدم کسب نمره قبولی در هر درس برای انتخاب مجدد آن درس، موظف به پرداخت هزینه درس است.</a:t>
            </a:r>
            <a:endParaRPr lang="en-US" sz="4000" dirty="0">
              <a:latin typeface="Nazanin" panose="00000400000000000000" pitchFamily="2" charset="-78"/>
              <a:cs typeface="B Nazanin" panose="00000400000000000000" pitchFamily="2" charset="-78"/>
            </a:endParaRPr>
          </a:p>
        </p:txBody>
      </p:sp>
    </p:spTree>
    <p:extLst>
      <p:ext uri="{BB962C8B-B14F-4D97-AF65-F5344CB8AC3E}">
        <p14:creationId xmlns:p14="http://schemas.microsoft.com/office/powerpoint/2010/main" val="1901844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latin typeface="Titr" panose="00000700000000000000" pitchFamily="2" charset="-78"/>
                <a:cs typeface="Titr" panose="00000700000000000000" pitchFamily="2" charset="-78"/>
              </a:rPr>
              <a:t>ماده 4:</a:t>
            </a:r>
            <a:endParaRPr lang="en-US" dirty="0">
              <a:solidFill>
                <a:srgbClr val="0070C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395536" y="2060848"/>
            <a:ext cx="8229600" cy="4021907"/>
          </a:xfrm>
        </p:spPr>
        <p:txBody>
          <a:bodyPr>
            <a:normAutofit/>
          </a:bodyPr>
          <a:lstStyle/>
          <a:p>
            <a:pPr algn="justLow" rtl="1"/>
            <a:r>
              <a:rPr lang="fa-IR" sz="3000" dirty="0" smtClean="0">
                <a:latin typeface="Nazanin" panose="00000400000000000000" pitchFamily="2" charset="-78"/>
                <a:cs typeface="B Nazanin" panose="00000400000000000000" pitchFamily="2" charset="-78"/>
              </a:rPr>
              <a:t>تحصیل همزمان در دوره کارشناسی ارشد در موسسه ها(اعم از دولتی و غیردولتی) ممنوع است.</a:t>
            </a:r>
            <a:endParaRPr lang="en-US" sz="3000" dirty="0">
              <a:latin typeface="Nazanin" panose="00000400000000000000" pitchFamily="2" charset="-78"/>
              <a:cs typeface="B Nazanin" panose="00000400000000000000" pitchFamily="2" charset="-78"/>
            </a:endParaRPr>
          </a:p>
        </p:txBody>
      </p:sp>
    </p:spTree>
    <p:extLst>
      <p:ext uri="{BB962C8B-B14F-4D97-AF65-F5344CB8AC3E}">
        <p14:creationId xmlns:p14="http://schemas.microsoft.com/office/powerpoint/2010/main" val="2679752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latin typeface="Titr" panose="00000700000000000000" pitchFamily="2" charset="-78"/>
                <a:cs typeface="Titr" panose="00000700000000000000" pitchFamily="2" charset="-78"/>
              </a:rPr>
              <a:t>ماده 13:</a:t>
            </a:r>
            <a:endParaRPr lang="en-US" dirty="0">
              <a:solidFill>
                <a:srgbClr val="0070C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467544" y="1556792"/>
            <a:ext cx="8229600" cy="5112568"/>
          </a:xfrm>
        </p:spPr>
        <p:txBody>
          <a:bodyPr>
            <a:noAutofit/>
          </a:bodyPr>
          <a:lstStyle/>
          <a:p>
            <a:pPr algn="justLow" rtl="1"/>
            <a:r>
              <a:rPr lang="fa-IR" sz="3000" dirty="0" smtClean="0">
                <a:latin typeface="Nazanin" panose="00000400000000000000" pitchFamily="2" charset="-78"/>
                <a:cs typeface="B Nazanin" panose="00000400000000000000" pitchFamily="2" charset="-78"/>
              </a:rPr>
              <a:t>حضور دانشجو در تمام جلسات کلاس درس الزامی است اگر دانشجو در طول نیمسال تحصیلی در یک درس بیش از سه جلسه یا در جلسه امتحان پایان نیمسال آن درس غیبت کند نمره آن درس صفر و در صورت تشخیص موجه بودن غیبت از سوی </a:t>
            </a:r>
            <a:r>
              <a:rPr lang="fa-IR" sz="3000" dirty="0" smtClean="0">
                <a:solidFill>
                  <a:srgbClr val="FF0000"/>
                </a:solidFill>
                <a:latin typeface="Nazanin" panose="00000400000000000000" pitchFamily="2" charset="-78"/>
                <a:cs typeface="B Nazanin" panose="00000400000000000000" pitchFamily="2" charset="-78"/>
              </a:rPr>
              <a:t>شورای آموزشی واحد، </a:t>
            </a:r>
            <a:r>
              <a:rPr lang="fa-IR" sz="3000" dirty="0" smtClean="0">
                <a:latin typeface="Nazanin" panose="00000400000000000000" pitchFamily="2" charset="-78"/>
                <a:cs typeface="B Nazanin" panose="00000400000000000000" pitchFamily="2" charset="-78"/>
              </a:rPr>
              <a:t>آن درس حذف می شود. </a:t>
            </a:r>
            <a:endParaRPr lang="en-US" sz="3000" dirty="0">
              <a:latin typeface="Nazanin" panose="00000400000000000000" pitchFamily="2" charset="-78"/>
              <a:cs typeface="B Nazanin" panose="00000400000000000000" pitchFamily="2" charset="-78"/>
            </a:endParaRPr>
          </a:p>
        </p:txBody>
      </p:sp>
    </p:spTree>
    <p:extLst>
      <p:ext uri="{BB962C8B-B14F-4D97-AF65-F5344CB8AC3E}">
        <p14:creationId xmlns:p14="http://schemas.microsoft.com/office/powerpoint/2010/main" val="1150586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latin typeface="Titr" panose="00000700000000000000" pitchFamily="2" charset="-78"/>
                <a:cs typeface="Titr" panose="00000700000000000000" pitchFamily="2" charset="-78"/>
              </a:rPr>
              <a:t>تبصره 4 ماده 13 :</a:t>
            </a:r>
            <a:endParaRPr lang="en-US" dirty="0">
              <a:solidFill>
                <a:srgbClr val="0070C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457200" y="996383"/>
            <a:ext cx="8229600" cy="4525963"/>
          </a:xfrm>
        </p:spPr>
        <p:txBody>
          <a:bodyPr>
            <a:normAutofit/>
          </a:bodyPr>
          <a:lstStyle/>
          <a:p>
            <a:pPr algn="justLow" rtl="1"/>
            <a:r>
              <a:rPr lang="fa-IR" sz="3500" dirty="0" smtClean="0">
                <a:latin typeface="Nazanin" panose="00000400000000000000" pitchFamily="2" charset="-78"/>
                <a:cs typeface="B Nazanin" panose="00000400000000000000" pitchFamily="2" charset="-78"/>
              </a:rPr>
              <a:t>در شرایط خاص، حذف اضطراری تمام دروس یک نیمسال تحصیلی صرفا یک بار با رعایت سنوات مجاز تحصیلی با درخواست کتبی دانشجو و ارائه مدارک و مستندات با تایید شورای آموزشی واحد قبل از شروع امتحانات (اعم از نظری و عملی) امکان پذیر است. نیمسال مذکور در سنوات تحصیلی محاسبه می شود.</a:t>
            </a:r>
            <a:endParaRPr lang="en-US" sz="3500" dirty="0">
              <a:latin typeface="Nazanin" panose="00000400000000000000" pitchFamily="2" charset="-78"/>
              <a:cs typeface="B Nazanin" panose="00000400000000000000" pitchFamily="2" charset="-78"/>
            </a:endParaRPr>
          </a:p>
        </p:txBody>
      </p:sp>
    </p:spTree>
    <p:extLst>
      <p:ext uri="{BB962C8B-B14F-4D97-AF65-F5344CB8AC3E}">
        <p14:creationId xmlns:p14="http://schemas.microsoft.com/office/powerpoint/2010/main" val="1447024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0070C0"/>
                </a:solidFill>
                <a:latin typeface="Titr" panose="00000700000000000000" pitchFamily="2" charset="-78"/>
                <a:cs typeface="Titr" panose="00000700000000000000" pitchFamily="2" charset="-78"/>
              </a:rPr>
              <a:t>ماده15:</a:t>
            </a:r>
            <a:endParaRPr lang="en-US" dirty="0">
              <a:solidFill>
                <a:srgbClr val="0070C0"/>
              </a:solidFill>
              <a:latin typeface="Titr" panose="00000700000000000000" pitchFamily="2" charset="-78"/>
              <a:cs typeface="Titr" panose="00000700000000000000" pitchFamily="2" charset="-78"/>
            </a:endParaRPr>
          </a:p>
        </p:txBody>
      </p:sp>
      <p:sp>
        <p:nvSpPr>
          <p:cNvPr id="3" name="Content Placeholder 2"/>
          <p:cNvSpPr>
            <a:spLocks noGrp="1"/>
          </p:cNvSpPr>
          <p:nvPr>
            <p:ph idx="1"/>
          </p:nvPr>
        </p:nvSpPr>
        <p:spPr>
          <a:xfrm>
            <a:off x="457200" y="1855365"/>
            <a:ext cx="8229600" cy="4525963"/>
          </a:xfrm>
        </p:spPr>
        <p:txBody>
          <a:bodyPr>
            <a:normAutofit/>
          </a:bodyPr>
          <a:lstStyle/>
          <a:p>
            <a:pPr algn="justLow" rtl="1"/>
            <a:r>
              <a:rPr lang="fa-IR" sz="3500" dirty="0" smtClean="0">
                <a:latin typeface="Nazanin" panose="00000400000000000000" pitchFamily="2" charset="-78"/>
                <a:cs typeface="B Nazanin" panose="00000400000000000000" pitchFamily="2" charset="-78"/>
              </a:rPr>
              <a:t>اگر میانگین نمرات دانشجو در هر نیمسال تحصیلی </a:t>
            </a:r>
            <a:r>
              <a:rPr lang="fa-IR" sz="3500" dirty="0" smtClean="0">
                <a:solidFill>
                  <a:srgbClr val="FF0000"/>
                </a:solidFill>
                <a:latin typeface="Nazanin" panose="00000400000000000000" pitchFamily="2" charset="-78"/>
                <a:cs typeface="B Nazanin" panose="00000400000000000000" pitchFamily="2" charset="-78"/>
              </a:rPr>
              <a:t>کمتر از 14 </a:t>
            </a:r>
            <a:r>
              <a:rPr lang="fa-IR" sz="3500" dirty="0" smtClean="0">
                <a:latin typeface="Nazanin" panose="00000400000000000000" pitchFamily="2" charset="-78"/>
                <a:cs typeface="B Nazanin" panose="00000400000000000000" pitchFamily="2" charset="-78"/>
              </a:rPr>
              <a:t>باشد، دانشجو مشروط تلقی می شود. دانشجویی که </a:t>
            </a:r>
            <a:r>
              <a:rPr lang="fa-IR" sz="3500" dirty="0" smtClean="0">
                <a:solidFill>
                  <a:srgbClr val="FF0000"/>
                </a:solidFill>
                <a:latin typeface="Nazanin" panose="00000400000000000000" pitchFamily="2" charset="-78"/>
                <a:cs typeface="B Nazanin" panose="00000400000000000000" pitchFamily="2" charset="-78"/>
              </a:rPr>
              <a:t>دو نیمسال تحصیلی</a:t>
            </a:r>
            <a:r>
              <a:rPr lang="fa-IR" sz="3500" dirty="0" smtClean="0">
                <a:latin typeface="Nazanin" panose="00000400000000000000" pitchFamily="2" charset="-78"/>
                <a:cs typeface="B Nazanin" panose="00000400000000000000" pitchFamily="2" charset="-78"/>
              </a:rPr>
              <a:t> اعم از متوالی یا متناوب مشروط شود از تحصیل محروم می شود.</a:t>
            </a:r>
            <a:endParaRPr lang="en-US" sz="3500" dirty="0">
              <a:latin typeface="Nazanin" panose="00000400000000000000" pitchFamily="2" charset="-78"/>
              <a:cs typeface="B Nazanin" panose="00000400000000000000" pitchFamily="2" charset="-78"/>
            </a:endParaRPr>
          </a:p>
        </p:txBody>
      </p:sp>
    </p:spTree>
    <p:extLst>
      <p:ext uri="{BB962C8B-B14F-4D97-AF65-F5344CB8AC3E}">
        <p14:creationId xmlns:p14="http://schemas.microsoft.com/office/powerpoint/2010/main" val="224119792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پرونده" ma:contentTypeID="0x0101009B08771F679F264496AFC8EA2C1F0AF7" ma:contentTypeVersion="1" ma:contentTypeDescription="یک سند جدید ایجاد کنید." ma:contentTypeScope="" ma:versionID="72bd374740716087dbb7bbe9fd2f76dd">
  <xsd:schema xmlns:xsd="http://www.w3.org/2001/XMLSchema" xmlns:xs="http://www.w3.org/2001/XMLSchema" xmlns:p="http://schemas.microsoft.com/office/2006/metadata/properties" xmlns:ns1="http://schemas.microsoft.com/sharepoint/v3" xmlns:ns2="d2289274-6128-4816-ae07-41a25b982335" targetNamespace="http://schemas.microsoft.com/office/2006/metadata/properties" ma:root="true" ma:fieldsID="743fb070bdc29b388662eb9608e4fcc7" ns1:_="" ns2:_="">
    <xsd:import namespace="http://schemas.microsoft.com/sharepoint/v3"/>
    <xsd:import namespace="d2289274-6128-4816-ae07-41a25b982335"/>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تاریخ شروع زمان بندی" ma:description="" ma:hidden="true" ma:internalName="PublishingStartDate">
      <xsd:simpleType>
        <xsd:restriction base="dms:Unknown"/>
      </xsd:simpleType>
    </xsd:element>
    <xsd:element name="PublishingExpirationDate" ma:index="9" nillable="true" ma:displayName="تاریخ اتمام زمان بندی"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2289274-6128-4816-ae07-41a25b982335" elementFormDefault="qualified">
    <xsd:import namespace="http://schemas.microsoft.com/office/2006/documentManagement/types"/>
    <xsd:import namespace="http://schemas.microsoft.com/office/infopath/2007/PartnerControls"/>
    <xsd:element name="_dlc_DocId" ma:index="10" nillable="true" ma:displayName="مقدار شناسه سند" ma:description="مقدار شناسه سند تعیین شده برای این آیتم." ma:internalName="_dlc_DocId" ma:readOnly="true">
      <xsd:simpleType>
        <xsd:restriction base="dms:Text"/>
      </xsd:simpleType>
    </xsd:element>
    <xsd:element name="_dlc_DocIdUrl" ma:index="11" nillable="true" ma:displayName="شناسه سند" ma:description="پیوند دائمی به این سند."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محتویات"/>
        <xsd:element ref="dc:title" minOccurs="0" maxOccurs="1" ma:index="4" ma:displayName="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d2289274-6128-4816-ae07-41a25b982335">5VXMWDDNTVKU-229-1192</_dlc_DocId>
    <_dlc_DocIdUrl xmlns="d2289274-6128-4816-ae07-41a25b982335">
      <Url>https://www.sbu.ac.ir/Cols/FEP/_layouts/DocIdRedir.aspx?ID=5VXMWDDNTVKU-229-1192</Url>
      <Description>5VXMWDDNTVKU-229-1192</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7490270-9D91-45AE-AEB8-B05F6F824B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2289274-6128-4816-ae07-41a25b9823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A39499A-E572-457E-8F22-88D0759E6F9E}">
  <ds:schemaRefs>
    <ds:schemaRef ds:uri="http://schemas.microsoft.com/sharepoint/events"/>
  </ds:schemaRefs>
</ds:datastoreItem>
</file>

<file path=customXml/itemProps3.xml><?xml version="1.0" encoding="utf-8"?>
<ds:datastoreItem xmlns:ds="http://schemas.openxmlformats.org/officeDocument/2006/customXml" ds:itemID="{79D97EAD-1B07-46D1-AEF3-2EE096A79166}">
  <ds:schemaRefs>
    <ds:schemaRef ds:uri="http://schemas.openxmlformats.org/package/2006/metadata/core-properties"/>
    <ds:schemaRef ds:uri="d2289274-6128-4816-ae07-41a25b982335"/>
    <ds:schemaRef ds:uri="http://purl.org/dc/dcmitype/"/>
    <ds:schemaRef ds:uri="http://schemas.microsoft.com/office/infopath/2007/PartnerControls"/>
    <ds:schemaRef ds:uri="http://schemas.microsoft.com/office/2006/documentManagement/types"/>
    <ds:schemaRef ds:uri="http://purl.org/dc/elements/1.1/"/>
    <ds:schemaRef ds:uri="http://purl.org/dc/terms/"/>
    <ds:schemaRef ds:uri="http://schemas.microsoft.com/sharepoint/v3"/>
    <ds:schemaRef ds:uri="http://schemas.microsoft.com/office/2006/metadata/properties"/>
    <ds:schemaRef ds:uri="http://www.w3.org/XML/1998/namespace"/>
  </ds:schemaRefs>
</ds:datastoreItem>
</file>

<file path=customXml/itemProps4.xml><?xml version="1.0" encoding="utf-8"?>
<ds:datastoreItem xmlns:ds="http://schemas.openxmlformats.org/officeDocument/2006/customXml" ds:itemID="{EBA0AFCA-9532-41E6-9F6A-C05C861ACF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Angles</Template>
  <TotalTime>280</TotalTime>
  <Words>1240</Words>
  <Application>Microsoft Office PowerPoint</Application>
  <PresentationFormat>On-screen Show (4:3)</PresentationFormat>
  <Paragraphs>57</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Angles</vt:lpstr>
      <vt:lpstr>خلاصه آیین نامه کارشناسی ارشد ورودی 97</vt:lpstr>
      <vt:lpstr>ماده 10:</vt:lpstr>
      <vt:lpstr>ماده 11:</vt:lpstr>
      <vt:lpstr>ماده 12:</vt:lpstr>
      <vt:lpstr>ماده 7:</vt:lpstr>
      <vt:lpstr>ماده 4:</vt:lpstr>
      <vt:lpstr>ماده 13:</vt:lpstr>
      <vt:lpstr>تبصره 4 ماده 13 :</vt:lpstr>
      <vt:lpstr>ماده15:</vt:lpstr>
      <vt:lpstr>ماده 16:</vt:lpstr>
      <vt:lpstr>ماده18:</vt:lpstr>
      <vt:lpstr>ماده 19:</vt:lpstr>
      <vt:lpstr>ماده 22:</vt:lpstr>
      <vt:lpstr>ماده23:</vt:lpstr>
      <vt:lpstr>ماده 26:</vt:lpstr>
      <vt:lpstr>ماده 27:</vt:lpstr>
      <vt:lpstr>ماده 29:</vt:lpstr>
      <vt:lpstr>ماده 30:</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خلاصه آیین نامه کارشناسی ارشد ورودی 97</dc:title>
  <dc:creator>home</dc:creator>
  <cp:lastModifiedBy>Administrator</cp:lastModifiedBy>
  <cp:revision>64</cp:revision>
  <cp:lastPrinted>2018-10-27T05:51:20Z</cp:lastPrinted>
  <dcterms:created xsi:type="dcterms:W3CDTF">2018-10-24T07:57:01Z</dcterms:created>
  <dcterms:modified xsi:type="dcterms:W3CDTF">2019-11-04T06:01:01Z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0x0101009B08771F679F264496AFC8EA2C1F0AF7</vt:lpwstr>
  </property>
  <property fmtid="{D5CDD505-2E9C-101B-9397-08002B2CF9AE}" pid="3" name="_dlc_DocIdItemGuid">
    <vt:lpwstr>0e5ef4d5-220a-45cb-bf8e-5ec4fca18389</vt:lpwstr>
  </property>
</Properties>
</file>